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Nunito" panose="020B0604020202020204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Lato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3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Shape 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Shape 15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Shape 18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Shape 1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Shape 2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Shape 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Shape 26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Shape 2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Shape 30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Shape 3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Shape 1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Shape 11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Shape 11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Shape 119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Shape 4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Shape 4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Shape 4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Shape 5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Shape 80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Shape 81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Shape 8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Shape 85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Shape 8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Shape 89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Shape 9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botpark.com/2x2032-Coin-Cell-Battery-Holder-6V-output-with-On-Off-switch" TargetMode="External"/><Relationship Id="rId7" Type="http://schemas.openxmlformats.org/officeDocument/2006/relationships/hyperlink" Target="https://stackoverflow.com/questions/12254378/how-to-find-the-serial-port-number-on-mac-os-x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tackoverflow.com/questions/38082004/opencv-inrange-function" TargetMode="External"/><Relationship Id="rId5" Type="http://schemas.openxmlformats.org/officeDocument/2006/relationships/hyperlink" Target="https://www.learnopencv.com/blob-detection-using-opencv-python-c/" TargetMode="External"/><Relationship Id="rId4" Type="http://schemas.openxmlformats.org/officeDocument/2006/relationships/hyperlink" Target="https://www.adafruit.com/product/1833?gclid=CjwKCAjw2dvWBRBvEiwADllhnzXv3tp1a9778W7LGTnBvy1PneBgkcm03iFKNXeWRFJ7it8sTilNjhoCUDsQAvD_BwE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ctrTitle"/>
          </p:nvPr>
        </p:nvSpPr>
        <p:spPr>
          <a:xfrm>
            <a:off x="1891350" y="1266550"/>
            <a:ext cx="5361300" cy="218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Autonomous Flag Finder</a:t>
            </a:r>
            <a:endParaRPr sz="6000" b="1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sz="6000"/>
          </a:p>
        </p:txBody>
      </p:sp>
      <p:sp>
        <p:nvSpPr>
          <p:cNvPr id="129" name="Shape 129"/>
          <p:cNvSpPr txBox="1">
            <a:spLocks noGrp="1"/>
          </p:cNvSpPr>
          <p:nvPr>
            <p:ph type="subTitle" idx="1"/>
          </p:nvPr>
        </p:nvSpPr>
        <p:spPr>
          <a:xfrm>
            <a:off x="1891350" y="3020619"/>
            <a:ext cx="53613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Lato"/>
                <a:ea typeface="Lato"/>
                <a:cs typeface="Lato"/>
                <a:sym typeface="Lato"/>
              </a:rPr>
              <a:t>Burnout Squad</a:t>
            </a:r>
            <a:endParaRPr sz="3000" b="1">
              <a:latin typeface="Lato"/>
              <a:ea typeface="Lato"/>
              <a:cs typeface="Lato"/>
              <a:sym typeface="La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Jeremiah McCutcheon: Project Manager</a:t>
            </a:r>
            <a:endParaRPr sz="1200" b="1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David Koblah: Hardware Design</a:t>
            </a:r>
            <a:endParaRPr sz="1200" b="1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Michael Bates: Software Design</a:t>
            </a:r>
            <a:endParaRPr sz="1200" b="1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744250" y="2214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Serial Peripheral Interface (SPI) </a:t>
            </a:r>
            <a:endParaRPr b="1"/>
          </a:p>
        </p:txBody>
      </p:sp>
      <p:sp>
        <p:nvSpPr>
          <p:cNvPr id="209" name="Shape 209"/>
          <p:cNvSpPr txBox="1"/>
          <p:nvPr/>
        </p:nvSpPr>
        <p:spPr>
          <a:xfrm>
            <a:off x="158875" y="4588975"/>
            <a:ext cx="17067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sp>
        <p:nvSpPr>
          <p:cNvPr id="210" name="Shape 210"/>
          <p:cNvSpPr txBox="1">
            <a:spLocks noGrp="1"/>
          </p:cNvSpPr>
          <p:nvPr>
            <p:ph type="sldNum" idx="12"/>
          </p:nvPr>
        </p:nvSpPr>
        <p:spPr>
          <a:xfrm>
            <a:off x="8436425" y="46626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/>
              <a:t>10</a:t>
            </a:fld>
            <a:endParaRPr b="1" dirty="0"/>
          </a:p>
        </p:txBody>
      </p:sp>
      <p:sp>
        <p:nvSpPr>
          <p:cNvPr id="211" name="Shape 211"/>
          <p:cNvSpPr txBox="1"/>
          <p:nvPr/>
        </p:nvSpPr>
        <p:spPr>
          <a:xfrm>
            <a:off x="3317350" y="3900250"/>
            <a:ext cx="23595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025" y="1071425"/>
            <a:ext cx="8637050" cy="282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xfrm>
            <a:off x="819150" y="2338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Motor Stop Servo Go Code</a:t>
            </a:r>
            <a:endParaRPr b="1" dirty="0"/>
          </a:p>
        </p:txBody>
      </p:sp>
      <p:sp>
        <p:nvSpPr>
          <p:cNvPr id="218" name="Shape 218"/>
          <p:cNvSpPr txBox="1">
            <a:spLocks noGrp="1"/>
          </p:cNvSpPr>
          <p:nvPr>
            <p:ph type="sldNum" idx="12"/>
          </p:nvPr>
        </p:nvSpPr>
        <p:spPr>
          <a:xfrm>
            <a:off x="8437434" y="46579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/>
              <a:t>11</a:t>
            </a:fld>
            <a:endParaRPr b="1" dirty="0"/>
          </a:p>
        </p:txBody>
      </p:sp>
      <p:sp>
        <p:nvSpPr>
          <p:cNvPr id="219" name="Shape 219"/>
          <p:cNvSpPr txBox="1"/>
          <p:nvPr/>
        </p:nvSpPr>
        <p:spPr>
          <a:xfrm>
            <a:off x="147225" y="4606675"/>
            <a:ext cx="2147400" cy="3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sp>
        <p:nvSpPr>
          <p:cNvPr id="220" name="Shape 220"/>
          <p:cNvSpPr txBox="1"/>
          <p:nvPr/>
        </p:nvSpPr>
        <p:spPr>
          <a:xfrm>
            <a:off x="1448150" y="3450675"/>
            <a:ext cx="15981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825" y="1001275"/>
            <a:ext cx="8464350" cy="3140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Shape 222"/>
          <p:cNvSpPr/>
          <p:nvPr/>
        </p:nvSpPr>
        <p:spPr>
          <a:xfrm>
            <a:off x="3607950" y="3408200"/>
            <a:ext cx="5156100" cy="5118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Shape 223"/>
          <p:cNvSpPr txBox="1"/>
          <p:nvPr/>
        </p:nvSpPr>
        <p:spPr>
          <a:xfrm>
            <a:off x="1086350" y="3186800"/>
            <a:ext cx="19599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Disable left and right motors for 8 seconds while servo arm collects flag</a:t>
            </a:r>
            <a:endParaRPr b="1"/>
          </a:p>
        </p:txBody>
      </p:sp>
      <p:cxnSp>
        <p:nvCxnSpPr>
          <p:cNvPr id="224" name="Shape 224"/>
          <p:cNvCxnSpPr>
            <a:stCxn id="223" idx="3"/>
            <a:endCxn id="222" idx="1"/>
          </p:cNvCxnSpPr>
          <p:nvPr/>
        </p:nvCxnSpPr>
        <p:spPr>
          <a:xfrm>
            <a:off x="3046250" y="3664100"/>
            <a:ext cx="561600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SPI Test Video and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Navigation Test Video</a:t>
            </a:r>
            <a:endParaRPr b="1" dirty="0"/>
          </a:p>
        </p:txBody>
      </p:sp>
      <p:sp>
        <p:nvSpPr>
          <p:cNvPr id="230" name="Shape 230"/>
          <p:cNvSpPr txBox="1">
            <a:spLocks noGrp="1"/>
          </p:cNvSpPr>
          <p:nvPr>
            <p:ph type="sldNum" idx="12"/>
          </p:nvPr>
        </p:nvSpPr>
        <p:spPr>
          <a:xfrm>
            <a:off x="8628478" y="48545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/>
              <a:t>12</a:t>
            </a:fld>
            <a:endParaRPr b="1" dirty="0"/>
          </a:p>
        </p:txBody>
      </p:sp>
      <p:sp>
        <p:nvSpPr>
          <p:cNvPr id="231" name="Shape 231"/>
          <p:cNvSpPr txBox="1"/>
          <p:nvPr/>
        </p:nvSpPr>
        <p:spPr>
          <a:xfrm>
            <a:off x="0" y="4805100"/>
            <a:ext cx="1810200" cy="2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sp>
        <p:nvSpPr>
          <p:cNvPr id="232" name="Shape 232"/>
          <p:cNvSpPr txBox="1"/>
          <p:nvPr/>
        </p:nvSpPr>
        <p:spPr>
          <a:xfrm>
            <a:off x="7553000" y="4207175"/>
            <a:ext cx="1591200" cy="2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Shape 233"/>
          <p:cNvSpPr txBox="1"/>
          <p:nvPr/>
        </p:nvSpPr>
        <p:spPr>
          <a:xfrm>
            <a:off x="3707825" y="4644125"/>
            <a:ext cx="2684100" cy="2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3229950" y="4340275"/>
            <a:ext cx="2684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819150" y="2501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Blob Detection</a:t>
            </a:r>
            <a:endParaRPr b="1" dirty="0"/>
          </a:p>
        </p:txBody>
      </p:sp>
      <p:sp>
        <p:nvSpPr>
          <p:cNvPr id="240" name="Shape 240"/>
          <p:cNvSpPr txBox="1">
            <a:spLocks noGrp="1"/>
          </p:cNvSpPr>
          <p:nvPr>
            <p:ph type="sldNum" idx="12"/>
          </p:nvPr>
        </p:nvSpPr>
        <p:spPr>
          <a:xfrm>
            <a:off x="8436454" y="466254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13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41" name="Shape 241"/>
          <p:cNvSpPr txBox="1"/>
          <p:nvPr/>
        </p:nvSpPr>
        <p:spPr>
          <a:xfrm>
            <a:off x="221600" y="4629250"/>
            <a:ext cx="21462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  <p:sp>
        <p:nvSpPr>
          <p:cNvPr id="242" name="Shape 242"/>
          <p:cNvSpPr txBox="1"/>
          <p:nvPr/>
        </p:nvSpPr>
        <p:spPr>
          <a:xfrm>
            <a:off x="4378650" y="4618600"/>
            <a:ext cx="25767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Blob Parameters [4]</a:t>
            </a:r>
            <a:endParaRPr/>
          </a:p>
        </p:txBody>
      </p:sp>
      <p:pic>
        <p:nvPicPr>
          <p:cNvPr id="243" name="Shape 243"/>
          <p:cNvPicPr preferRelativeResize="0"/>
          <p:nvPr/>
        </p:nvPicPr>
        <p:blipFill rotWithShape="1">
          <a:blip r:embed="rId3">
            <a:alphaModFix/>
          </a:blip>
          <a:srcRect l="-2027" t="14482" r="49898" b="13786"/>
          <a:stretch/>
        </p:blipFill>
        <p:spPr>
          <a:xfrm>
            <a:off x="618950" y="1055075"/>
            <a:ext cx="2725483" cy="3488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Shape 244"/>
          <p:cNvPicPr preferRelativeResize="0"/>
          <p:nvPr/>
        </p:nvPicPr>
        <p:blipFill rotWithShape="1">
          <a:blip r:embed="rId3">
            <a:alphaModFix/>
          </a:blip>
          <a:srcRect b="86593"/>
          <a:stretch/>
        </p:blipFill>
        <p:spPr>
          <a:xfrm>
            <a:off x="3609413" y="1717600"/>
            <a:ext cx="5064956" cy="63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Shape 245"/>
          <p:cNvPicPr preferRelativeResize="0"/>
          <p:nvPr/>
        </p:nvPicPr>
        <p:blipFill rotWithShape="1">
          <a:blip r:embed="rId3">
            <a:alphaModFix/>
          </a:blip>
          <a:srcRect t="87261" b="-1"/>
          <a:stretch/>
        </p:blipFill>
        <p:spPr>
          <a:xfrm>
            <a:off x="3476888" y="3441523"/>
            <a:ext cx="5330026" cy="63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Shape 246"/>
          <p:cNvSpPr txBox="1"/>
          <p:nvPr/>
        </p:nvSpPr>
        <p:spPr>
          <a:xfrm>
            <a:off x="3896725" y="2791050"/>
            <a:ext cx="3123000" cy="5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Create new blob detector object &amp; KeyPoint vector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47" name="Shape 247"/>
          <p:cNvSpPr txBox="1"/>
          <p:nvPr/>
        </p:nvSpPr>
        <p:spPr>
          <a:xfrm>
            <a:off x="3960675" y="1055081"/>
            <a:ext cx="3748500" cy="10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Establish cv namespace &amp; </a:t>
            </a:r>
            <a:endParaRPr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Create parameter data structure 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48" name="Shape 248"/>
          <p:cNvSpPr txBox="1"/>
          <p:nvPr/>
        </p:nvSpPr>
        <p:spPr>
          <a:xfrm>
            <a:off x="300700" y="718787"/>
            <a:ext cx="1601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Blob Parameters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819150" y="4233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Blob Detection</a:t>
            </a:r>
            <a:endParaRPr b="1" dirty="0"/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44932" y="466117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14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5" name="Shape 255"/>
          <p:cNvSpPr txBox="1"/>
          <p:nvPr/>
        </p:nvSpPr>
        <p:spPr>
          <a:xfrm>
            <a:off x="221600" y="4629250"/>
            <a:ext cx="21462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  <p:sp>
        <p:nvSpPr>
          <p:cNvPr id="256" name="Shape 256"/>
          <p:cNvSpPr txBox="1"/>
          <p:nvPr/>
        </p:nvSpPr>
        <p:spPr>
          <a:xfrm>
            <a:off x="4378650" y="4618600"/>
            <a:ext cx="25767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inRange function opencv [5]</a:t>
            </a:r>
            <a:endParaRPr/>
          </a:p>
        </p:txBody>
      </p:sp>
      <p:pic>
        <p:nvPicPr>
          <p:cNvPr id="257" name="Shape 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3950" y="271287"/>
            <a:ext cx="4230549" cy="125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Shape 2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600" y="1783423"/>
            <a:ext cx="6780624" cy="157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Shape 2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8101" y="2515650"/>
            <a:ext cx="3868448" cy="2037176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 txBox="1"/>
          <p:nvPr/>
        </p:nvSpPr>
        <p:spPr>
          <a:xfrm>
            <a:off x="3237200" y="3539750"/>
            <a:ext cx="1366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Isolate Green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261" name="Shape 261"/>
          <p:cNvCxnSpPr>
            <a:stCxn id="260" idx="0"/>
          </p:cNvCxnSpPr>
          <p:nvPr/>
        </p:nvCxnSpPr>
        <p:spPr>
          <a:xfrm rot="10800000">
            <a:off x="3119900" y="2981150"/>
            <a:ext cx="800700" cy="5586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2" name="Shape 262"/>
          <p:cNvCxnSpPr>
            <a:stCxn id="263" idx="0"/>
          </p:cNvCxnSpPr>
          <p:nvPr/>
        </p:nvCxnSpPr>
        <p:spPr>
          <a:xfrm rot="10800000">
            <a:off x="7280125" y="1266550"/>
            <a:ext cx="740700" cy="5595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3" name="Shape 263"/>
          <p:cNvSpPr txBox="1"/>
          <p:nvPr/>
        </p:nvSpPr>
        <p:spPr>
          <a:xfrm>
            <a:off x="7165075" y="1826050"/>
            <a:ext cx="1711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Run blob detection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819150" y="4233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Blob Detection</a:t>
            </a:r>
            <a:endParaRPr b="1" dirty="0"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43431" y="466407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15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0" name="Shape 270"/>
          <p:cNvSpPr txBox="1"/>
          <p:nvPr/>
        </p:nvSpPr>
        <p:spPr>
          <a:xfrm>
            <a:off x="221600" y="4629250"/>
            <a:ext cx="21462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  <p:sp>
        <p:nvSpPr>
          <p:cNvPr id="271" name="Shape 271"/>
          <p:cNvSpPr txBox="1"/>
          <p:nvPr/>
        </p:nvSpPr>
        <p:spPr>
          <a:xfrm>
            <a:off x="1538088" y="3603387"/>
            <a:ext cx="1601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Original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600" y="1097250"/>
            <a:ext cx="4234374" cy="2381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Shape 2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5975" y="1097250"/>
            <a:ext cx="4234374" cy="238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Shape 274"/>
          <p:cNvSpPr txBox="1"/>
          <p:nvPr/>
        </p:nvSpPr>
        <p:spPr>
          <a:xfrm>
            <a:off x="5772463" y="3603387"/>
            <a:ext cx="1601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Green Isolated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>
            <a:spLocks noGrp="1"/>
          </p:cNvSpPr>
          <p:nvPr>
            <p:ph type="title"/>
          </p:nvPr>
        </p:nvSpPr>
        <p:spPr>
          <a:xfrm>
            <a:off x="819150" y="4233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‘Blob Mode’</a:t>
            </a:r>
            <a:endParaRPr b="1" dirty="0"/>
          </a:p>
        </p:txBody>
      </p:sp>
      <p:sp>
        <p:nvSpPr>
          <p:cNvPr id="280" name="Shape 280"/>
          <p:cNvSpPr txBox="1">
            <a:spLocks noGrp="1"/>
          </p:cNvSpPr>
          <p:nvPr>
            <p:ph type="sldNum" idx="12"/>
          </p:nvPr>
        </p:nvSpPr>
        <p:spPr>
          <a:xfrm>
            <a:off x="8446852" y="467497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16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1" name="Shape 281"/>
          <p:cNvSpPr txBox="1"/>
          <p:nvPr/>
        </p:nvSpPr>
        <p:spPr>
          <a:xfrm>
            <a:off x="221600" y="4629250"/>
            <a:ext cx="21462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  <p:sp>
        <p:nvSpPr>
          <p:cNvPr id="282" name="Shape 282"/>
          <p:cNvSpPr txBox="1"/>
          <p:nvPr/>
        </p:nvSpPr>
        <p:spPr>
          <a:xfrm>
            <a:off x="4378650" y="4618600"/>
            <a:ext cx="25767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inRange function opencv [5]</a:t>
            </a:r>
            <a:endParaRPr/>
          </a:p>
        </p:txBody>
      </p:sp>
      <p:pic>
        <p:nvPicPr>
          <p:cNvPr id="283" name="Shape 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150" y="1100500"/>
            <a:ext cx="6969151" cy="322199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4" name="Shape 284"/>
          <p:cNvCxnSpPr>
            <a:stCxn id="285" idx="0"/>
          </p:cNvCxnSpPr>
          <p:nvPr/>
        </p:nvCxnSpPr>
        <p:spPr>
          <a:xfrm rot="10800000">
            <a:off x="6077475" y="1829550"/>
            <a:ext cx="1733700" cy="5454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5" name="Shape 285"/>
          <p:cNvSpPr txBox="1"/>
          <p:nvPr/>
        </p:nvSpPr>
        <p:spPr>
          <a:xfrm>
            <a:off x="6794025" y="2374950"/>
            <a:ext cx="2034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Blob location on image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title"/>
          </p:nvPr>
        </p:nvSpPr>
        <p:spPr>
          <a:xfrm>
            <a:off x="819150" y="2427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RSSI</a:t>
            </a:r>
            <a:endParaRPr b="1" dirty="0"/>
          </a:p>
        </p:txBody>
      </p:sp>
      <p:sp>
        <p:nvSpPr>
          <p:cNvPr id="291" name="Shape 291"/>
          <p:cNvSpPr txBox="1">
            <a:spLocks noGrp="1"/>
          </p:cNvSpPr>
          <p:nvPr>
            <p:ph type="sldNum" idx="12"/>
          </p:nvPr>
        </p:nvSpPr>
        <p:spPr>
          <a:xfrm>
            <a:off x="8436454" y="466254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/>
              <a:t>17</a:t>
            </a:fld>
            <a:endParaRPr b="1" dirty="0"/>
          </a:p>
        </p:txBody>
      </p:sp>
      <p:pic>
        <p:nvPicPr>
          <p:cNvPr id="292" name="Shape 2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450" y="1645525"/>
            <a:ext cx="6381750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Shape 2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960" y="3155162"/>
            <a:ext cx="7962089" cy="1025888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Shape 294"/>
          <p:cNvSpPr txBox="1"/>
          <p:nvPr/>
        </p:nvSpPr>
        <p:spPr>
          <a:xfrm>
            <a:off x="221600" y="4629250"/>
            <a:ext cx="21462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>
            <a:spLocks noGrp="1"/>
          </p:cNvSpPr>
          <p:nvPr>
            <p:ph type="title"/>
          </p:nvPr>
        </p:nvSpPr>
        <p:spPr>
          <a:xfrm>
            <a:off x="397775" y="1545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Gantt Chart</a:t>
            </a:r>
            <a:endParaRPr b="1" dirty="0"/>
          </a:p>
        </p:txBody>
      </p:sp>
      <p:sp>
        <p:nvSpPr>
          <p:cNvPr id="300" name="Shape 300"/>
          <p:cNvSpPr txBox="1">
            <a:spLocks noGrp="1"/>
          </p:cNvSpPr>
          <p:nvPr>
            <p:ph type="sldNum" idx="12"/>
          </p:nvPr>
        </p:nvSpPr>
        <p:spPr>
          <a:xfrm>
            <a:off x="8443570" y="466964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18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1" name="Shape 301"/>
          <p:cNvSpPr txBox="1"/>
          <p:nvPr/>
        </p:nvSpPr>
        <p:spPr>
          <a:xfrm>
            <a:off x="221600" y="4629250"/>
            <a:ext cx="21462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  <p:pic>
        <p:nvPicPr>
          <p:cNvPr id="302" name="Shape 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300" y="231338"/>
            <a:ext cx="1358900" cy="64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Shape 3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288" y="876825"/>
            <a:ext cx="8631423" cy="372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>
            <a:spLocks noGrp="1"/>
          </p:cNvSpPr>
          <p:nvPr>
            <p:ph type="title"/>
          </p:nvPr>
        </p:nvSpPr>
        <p:spPr>
          <a:xfrm>
            <a:off x="819150" y="2338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Budget</a:t>
            </a:r>
            <a:endParaRPr b="1"/>
          </a:p>
        </p:txBody>
      </p:sp>
      <p:sp>
        <p:nvSpPr>
          <p:cNvPr id="309" name="Shape 309"/>
          <p:cNvSpPr txBox="1">
            <a:spLocks noGrp="1"/>
          </p:cNvSpPr>
          <p:nvPr>
            <p:ph type="sldNum" idx="12"/>
          </p:nvPr>
        </p:nvSpPr>
        <p:spPr>
          <a:xfrm>
            <a:off x="8454937" y="467419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19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0" name="Shape 310"/>
          <p:cNvSpPr txBox="1"/>
          <p:nvPr/>
        </p:nvSpPr>
        <p:spPr>
          <a:xfrm>
            <a:off x="122075" y="4582525"/>
            <a:ext cx="23211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sp>
        <p:nvSpPr>
          <p:cNvPr id="311" name="Shape 311"/>
          <p:cNvSpPr txBox="1"/>
          <p:nvPr/>
        </p:nvSpPr>
        <p:spPr>
          <a:xfrm>
            <a:off x="3371500" y="4022775"/>
            <a:ext cx="23211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2" name="Shape 3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600" y="1323325"/>
            <a:ext cx="8606799" cy="212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669325" y="7146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System Description</a:t>
            </a:r>
            <a:endParaRPr b="1"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549775" y="1669275"/>
            <a:ext cx="83256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This system is an autonomous robot designed to locate, identify and retrieve flags inside a room or maze.</a:t>
            </a:r>
            <a:endParaRPr sz="1400"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b="1"/>
              <a:t>It will utilize a camera and proximity sensors to navigate its environment.</a:t>
            </a:r>
            <a:endParaRPr sz="1400"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b="1"/>
              <a:t>The camera will wirelessly communicate with a computer in order to identify flags and retrieve them.</a:t>
            </a:r>
            <a:endParaRPr sz="1400" b="1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 b="1"/>
              <a:t>A microcontroller will control the movement of the tank, proximity sensors and servo motors to rotate the camera or retrieve the flags.</a:t>
            </a:r>
            <a:endParaRPr sz="1400" b="1"/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440214" y="466913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 smtClean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2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7" name="Shape 137"/>
          <p:cNvSpPr txBox="1"/>
          <p:nvPr/>
        </p:nvSpPr>
        <p:spPr>
          <a:xfrm>
            <a:off x="209950" y="4629250"/>
            <a:ext cx="22626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>
            <a:spLocks noGrp="1"/>
          </p:cNvSpPr>
          <p:nvPr>
            <p:ph type="title"/>
          </p:nvPr>
        </p:nvSpPr>
        <p:spPr>
          <a:xfrm>
            <a:off x="457200" y="76201"/>
            <a:ext cx="82296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Budget Continued</a:t>
            </a:r>
            <a:endParaRPr b="1"/>
          </a:p>
        </p:txBody>
      </p:sp>
      <p:sp>
        <p:nvSpPr>
          <p:cNvPr id="318" name="Shape 318"/>
          <p:cNvSpPr txBox="1">
            <a:spLocks noGrp="1"/>
          </p:cNvSpPr>
          <p:nvPr>
            <p:ph type="sldNum" idx="12"/>
          </p:nvPr>
        </p:nvSpPr>
        <p:spPr>
          <a:xfrm>
            <a:off x="8443804" y="46657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20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9" name="Shape 319"/>
          <p:cNvSpPr txBox="1"/>
          <p:nvPr/>
        </p:nvSpPr>
        <p:spPr>
          <a:xfrm>
            <a:off x="120450" y="4647475"/>
            <a:ext cx="22044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  <p:sp>
        <p:nvSpPr>
          <p:cNvPr id="320" name="Shape 320"/>
          <p:cNvSpPr txBox="1"/>
          <p:nvPr/>
        </p:nvSpPr>
        <p:spPr>
          <a:xfrm>
            <a:off x="2696600" y="4543675"/>
            <a:ext cx="20598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1" name="Shape 3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525" y="636600"/>
            <a:ext cx="8086653" cy="410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519525" y="1201175"/>
            <a:ext cx="7505700" cy="3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>
                <a:solidFill>
                  <a:srgbClr val="000000"/>
                </a:solidFill>
              </a:rPr>
              <a:t>Jeremiah</a:t>
            </a:r>
            <a:endParaRPr sz="1600" b="1">
              <a:solidFill>
                <a:srgbClr val="000000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" sz="1600">
                <a:solidFill>
                  <a:srgbClr val="000000"/>
                </a:solidFill>
              </a:rPr>
              <a:t>Flag Retrieval tests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" sz="1600">
                <a:solidFill>
                  <a:srgbClr val="000000"/>
                </a:solidFill>
              </a:rPr>
              <a:t>Figure out what to do with RSSI?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" sz="1600">
                <a:solidFill>
                  <a:srgbClr val="000000"/>
                </a:solidFill>
              </a:rPr>
              <a:t>Assist with hardware and construction</a:t>
            </a:r>
            <a:endParaRPr sz="160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>
                <a:solidFill>
                  <a:srgbClr val="000000"/>
                </a:solidFill>
              </a:rPr>
              <a:t>Michael &amp; David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" sz="1600">
                <a:solidFill>
                  <a:srgbClr val="000000"/>
                </a:solidFill>
              </a:rPr>
              <a:t>Run Tests with Sensor Movement and Servo Arm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" sz="1600">
                <a:solidFill>
                  <a:srgbClr val="000000"/>
                </a:solidFill>
              </a:rPr>
              <a:t>Construction and wire management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" sz="1600">
                <a:solidFill>
                  <a:srgbClr val="000000"/>
                </a:solidFill>
              </a:rPr>
              <a:t>Complete replica PCB design using Solderable Breadboard (David)</a:t>
            </a:r>
            <a:endParaRPr sz="160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000000"/>
              </a:solidFill>
            </a:endParaRPr>
          </a:p>
        </p:txBody>
      </p:sp>
      <p:sp>
        <p:nvSpPr>
          <p:cNvPr id="327" name="Shape 327"/>
          <p:cNvSpPr txBox="1">
            <a:spLocks noGrp="1"/>
          </p:cNvSpPr>
          <p:nvPr>
            <p:ph type="title"/>
          </p:nvPr>
        </p:nvSpPr>
        <p:spPr>
          <a:xfrm>
            <a:off x="819150" y="2465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Next Week’s Deliverables</a:t>
            </a:r>
            <a:endParaRPr b="1"/>
          </a:p>
        </p:txBody>
      </p:sp>
      <p:sp>
        <p:nvSpPr>
          <p:cNvPr id="328" name="Shape 328"/>
          <p:cNvSpPr txBox="1">
            <a:spLocks noGrp="1"/>
          </p:cNvSpPr>
          <p:nvPr>
            <p:ph type="sldNum" idx="12"/>
          </p:nvPr>
        </p:nvSpPr>
        <p:spPr>
          <a:xfrm>
            <a:off x="8442745" y="467176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21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9" name="Shape 329"/>
          <p:cNvSpPr txBox="1"/>
          <p:nvPr/>
        </p:nvSpPr>
        <p:spPr>
          <a:xfrm>
            <a:off x="198275" y="4607000"/>
            <a:ext cx="23325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>
            <a:spLocks noGrp="1"/>
          </p:cNvSpPr>
          <p:nvPr>
            <p:ph type="title"/>
          </p:nvPr>
        </p:nvSpPr>
        <p:spPr>
          <a:xfrm>
            <a:off x="774425" y="116050"/>
            <a:ext cx="7505700" cy="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References</a:t>
            </a:r>
            <a:endParaRPr b="1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Shape 335"/>
          <p:cNvSpPr txBox="1">
            <a:spLocks noGrp="1"/>
          </p:cNvSpPr>
          <p:nvPr>
            <p:ph type="body" idx="1"/>
          </p:nvPr>
        </p:nvSpPr>
        <p:spPr>
          <a:xfrm>
            <a:off x="667100" y="690850"/>
            <a:ext cx="7505700" cy="35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[1] Robotpark-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http://www.robotpark.com/2x2032-Coin-Cell-Battery-Holder-6V-output-with-On-Off-switch</a:t>
            </a: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[2] Amazon- https://www.amazon.com/Tenergy-Standard-Connector-Security-Rechargeable/dp/B001BA292A </a:t>
            </a: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[3] Adafruit, USB Micro-B Breakout Board,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https://www.adafruit.com/product/1833?gclid=CjwKCAjw2dvWBRBvEiwADllhnzXv3tp1a9778W7LGTnBvy1PneBgkcm03iFKNXeWRFJ7it8sTilNjhoCUDsQAvD_BwE</a:t>
            </a: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[4] Blob parameters opencv: </a:t>
            </a:r>
            <a:r>
              <a:rPr lang="en" sz="1400" u="sng">
                <a:solidFill>
                  <a:schemeClr val="accent5"/>
                </a:solidFill>
                <a:hlinkClick r:id="rId5"/>
              </a:rPr>
              <a:t>https://www.learnopencv.com/blob-detection-using-opencv-python-c/</a:t>
            </a:r>
            <a:r>
              <a:rPr lang="en" sz="1400"/>
              <a:t> </a:t>
            </a: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[5] InRange function opencv: </a:t>
            </a:r>
            <a:r>
              <a:rPr lang="en" sz="1400" u="sng">
                <a:solidFill>
                  <a:schemeClr val="hlink"/>
                </a:solidFill>
                <a:hlinkClick r:id="rId6"/>
              </a:rPr>
              <a:t>https://stackoverflow.com/questions/38082004/opencv-inrange-function</a:t>
            </a:r>
            <a:r>
              <a:rPr lang="en" sz="1400"/>
              <a:t> </a:t>
            </a: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uFill>
                <a:noFill/>
              </a:uFill>
              <a:hlinkClick r:id="rId7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rgbClr val="242729"/>
              </a:solidFill>
              <a:uFill>
                <a:noFill/>
              </a:uFill>
              <a:latin typeface="Arial"/>
              <a:ea typeface="Arial"/>
              <a:cs typeface="Arial"/>
              <a:sym typeface="Arial"/>
              <a:hlinkClick r:id="rId7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336" name="Shape 336"/>
          <p:cNvSpPr txBox="1">
            <a:spLocks noGrp="1"/>
          </p:cNvSpPr>
          <p:nvPr>
            <p:ph type="sldNum" idx="12"/>
          </p:nvPr>
        </p:nvSpPr>
        <p:spPr>
          <a:xfrm>
            <a:off x="8444977" y="465836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22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7" name="Shape 337"/>
          <p:cNvSpPr txBox="1"/>
          <p:nvPr/>
        </p:nvSpPr>
        <p:spPr>
          <a:xfrm>
            <a:off x="223475" y="4484375"/>
            <a:ext cx="1753800" cy="3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Bates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>
            <a:spLocks noGrp="1"/>
          </p:cNvSpPr>
          <p:nvPr>
            <p:ph type="title"/>
          </p:nvPr>
        </p:nvSpPr>
        <p:spPr>
          <a:xfrm>
            <a:off x="2590050" y="2094450"/>
            <a:ext cx="39639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/>
              <a:t>Questions?</a:t>
            </a:r>
            <a:endParaRPr sz="4800" b="1"/>
          </a:p>
        </p:txBody>
      </p:sp>
      <p:sp>
        <p:nvSpPr>
          <p:cNvPr id="343" name="Shape 343"/>
          <p:cNvSpPr txBox="1">
            <a:spLocks noGrp="1"/>
          </p:cNvSpPr>
          <p:nvPr>
            <p:ph type="sldNum" idx="12"/>
          </p:nvPr>
        </p:nvSpPr>
        <p:spPr>
          <a:xfrm>
            <a:off x="8445598" y="466760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23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8445598" y="467168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3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150" y="604400"/>
            <a:ext cx="7373697" cy="433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 txBox="1"/>
          <p:nvPr/>
        </p:nvSpPr>
        <p:spPr>
          <a:xfrm>
            <a:off x="146248" y="4638394"/>
            <a:ext cx="22428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Jeremiah McCutcheon</a:t>
            </a:r>
            <a:endParaRPr dirty="0"/>
          </a:p>
        </p:txBody>
      </p:sp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819150" y="8595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System Diagram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819150" y="2089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Division of labor</a:t>
            </a:r>
            <a:endParaRPr b="1"/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819150" y="10419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Jeremiah:</a:t>
            </a:r>
            <a:r>
              <a:rPr lang="en" sz="2400"/>
              <a:t> Bluetooth Serial Communication Interface with Mac, Video Camera Interface with Mac, Image Processing</a:t>
            </a:r>
            <a:endParaRPr sz="2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b="1"/>
              <a:t>David:</a:t>
            </a:r>
            <a:r>
              <a:rPr lang="en" sz="2400"/>
              <a:t> BlueSMiRF receiving communication, Servo arm and Electromagnet interface, Flag Collection</a:t>
            </a:r>
            <a:endParaRPr sz="240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b="1"/>
              <a:t>Michael:</a:t>
            </a:r>
            <a:r>
              <a:rPr lang="en" sz="2400"/>
              <a:t> Analog IR sensor implementation, Autonomous Navigation, MSP430 Code Interface, PCB, Budget</a:t>
            </a:r>
            <a:endParaRPr sz="2400"/>
          </a:p>
        </p:txBody>
      </p:sp>
      <p:sp>
        <p:nvSpPr>
          <p:cNvPr id="152" name="Shape 152"/>
          <p:cNvSpPr txBox="1">
            <a:spLocks noGrp="1"/>
          </p:cNvSpPr>
          <p:nvPr>
            <p:ph type="sldNum" idx="12"/>
          </p:nvPr>
        </p:nvSpPr>
        <p:spPr>
          <a:xfrm>
            <a:off x="8427310" y="466254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4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3" name="Shape 153"/>
          <p:cNvSpPr txBox="1"/>
          <p:nvPr/>
        </p:nvSpPr>
        <p:spPr>
          <a:xfrm>
            <a:off x="139304" y="4653650"/>
            <a:ext cx="2449200" cy="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Jeremiah McCutcheon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819150" y="1964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Safety Concerns</a:t>
            </a:r>
            <a:endParaRPr b="1"/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495300" y="709200"/>
            <a:ext cx="7729800" cy="39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 b="1"/>
              <a:t> Our primary safety concern this week has been managing the 9.6V battery to avoid any fires and over volting microcontroller circuits. We may also add a warning signal to our design to prevent fellow lab users from running into the rover.</a:t>
            </a:r>
            <a:endParaRPr sz="1600" b="1"/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 b="1"/>
              <a:t>Making sure not to connect to TTU with lab router.</a:t>
            </a:r>
            <a:endParaRPr sz="1600" b="1"/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 b="1"/>
              <a:t>Wearing appropriate Personal Protective Equipment</a:t>
            </a:r>
            <a:endParaRPr sz="1600" b="1"/>
          </a:p>
          <a:p>
            <a:pPr marL="742950" lvl="1" indent="-2349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arenR"/>
            </a:pPr>
            <a:r>
              <a:rPr lang="en" sz="1600" b="1"/>
              <a:t>Pants</a:t>
            </a:r>
            <a:endParaRPr sz="1600" b="1"/>
          </a:p>
          <a:p>
            <a:pPr marL="742950" lvl="1" indent="-23495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arenR"/>
            </a:pPr>
            <a:r>
              <a:rPr lang="en" sz="1600" b="1"/>
              <a:t>Closed Toed Shoes </a:t>
            </a:r>
            <a:endParaRPr sz="1600" b="1">
              <a:solidFill>
                <a:srgbClr val="FF0000"/>
              </a:solidFill>
            </a:endParaRPr>
          </a:p>
          <a:p>
            <a:pPr marL="742950" lvl="1" indent="-23495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arenR"/>
            </a:pPr>
            <a:r>
              <a:rPr lang="en" sz="1600" b="1"/>
              <a:t>Safety Glasses </a:t>
            </a:r>
            <a:endParaRPr sz="1600" b="1"/>
          </a:p>
          <a:p>
            <a:pPr marL="457200" lvl="0" indent="-330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 b="1"/>
              <a:t>Making sure to perform all painting OFF campus.</a:t>
            </a:r>
            <a:endParaRPr sz="1600" b="1"/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8436454" y="466254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5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1" name="Shape 161"/>
          <p:cNvSpPr txBox="1"/>
          <p:nvPr/>
        </p:nvSpPr>
        <p:spPr>
          <a:xfrm>
            <a:off x="209950" y="4630325"/>
            <a:ext cx="2670900" cy="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703200" y="788550"/>
            <a:ext cx="7737600" cy="3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/>
              <a:t>Jeremiah</a:t>
            </a:r>
            <a:endParaRPr sz="1600" b="1" dirty="0"/>
          </a:p>
          <a:p>
            <a:pPr marL="342900" lvl="0" indent="-254000" rtl="0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 dirty="0"/>
              <a:t>  Complete Blob Detection</a:t>
            </a:r>
            <a:r>
              <a:rPr lang="en" sz="1600" dirty="0">
                <a:solidFill>
                  <a:srgbClr val="00B050"/>
                </a:solidFill>
              </a:rPr>
              <a:t>✅</a:t>
            </a:r>
            <a:endParaRPr sz="1600" dirty="0">
              <a:solidFill>
                <a:srgbClr val="00B050"/>
              </a:solidFill>
            </a:endParaRPr>
          </a:p>
          <a:p>
            <a:pPr marL="342900" lvl="0" indent="-254000" rtl="0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 dirty="0"/>
              <a:t>  Write ‘Blob Mode’ Code</a:t>
            </a:r>
            <a:r>
              <a:rPr lang="en" sz="1600" dirty="0">
                <a:solidFill>
                  <a:srgbClr val="00B050"/>
                </a:solidFill>
              </a:rPr>
              <a:t>✅</a:t>
            </a:r>
            <a:endParaRPr sz="1600" dirty="0">
              <a:solidFill>
                <a:srgbClr val="00B050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 dirty="0">
                <a:solidFill>
                  <a:srgbClr val="000000"/>
                </a:solidFill>
              </a:rPr>
              <a:t>RSSI with all 4 Blue SMiRF’s</a:t>
            </a:r>
            <a:r>
              <a:rPr lang="en" sz="1600" dirty="0">
                <a:solidFill>
                  <a:srgbClr val="00B050"/>
                </a:solidFill>
              </a:rPr>
              <a:t>✅</a:t>
            </a:r>
            <a:endParaRPr sz="1600" dirty="0">
              <a:solidFill>
                <a:srgbClr val="00B050"/>
              </a:solidFill>
            </a:endParaRPr>
          </a:p>
          <a:p>
            <a:pPr marL="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/>
              <a:t>Michael &amp; David</a:t>
            </a:r>
            <a:endParaRPr sz="1600" b="1" dirty="0"/>
          </a:p>
          <a:p>
            <a:pPr marL="342900" lvl="0" indent="-254000" rtl="0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 dirty="0"/>
              <a:t>  Interface Servo Arm and Electromagnet Code with Sensor Navigation Code  </a:t>
            </a:r>
            <a:r>
              <a:rPr lang="en" sz="1600" dirty="0">
                <a:solidFill>
                  <a:srgbClr val="00B050"/>
                </a:solidFill>
              </a:rPr>
              <a:t>✅</a:t>
            </a:r>
            <a:endParaRPr sz="1600" b="1" dirty="0">
              <a:solidFill>
                <a:srgbClr val="00B050"/>
              </a:solidFill>
            </a:endParaRPr>
          </a:p>
          <a:p>
            <a:pPr marL="342900" lvl="0" indent="-254000" rtl="0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 dirty="0"/>
              <a:t>  Run Tests with Sensor Movement and Servo Arm </a:t>
            </a:r>
            <a:r>
              <a:rPr lang="en" sz="1600" dirty="0">
                <a:solidFill>
                  <a:srgbClr val="FF0000"/>
                </a:solidFill>
              </a:rPr>
              <a:t>❌</a:t>
            </a:r>
            <a:endParaRPr sz="1600" dirty="0">
              <a:solidFill>
                <a:srgbClr val="FF0000"/>
              </a:solidFill>
            </a:endParaRPr>
          </a:p>
          <a:p>
            <a:pPr marL="342900" lvl="0" indent="-254000" rtl="0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 dirty="0"/>
              <a:t>  Finalize power distribution for the entire system </a:t>
            </a:r>
            <a:r>
              <a:rPr lang="en" sz="1600" dirty="0">
                <a:solidFill>
                  <a:srgbClr val="00B050"/>
                </a:solidFill>
              </a:rPr>
              <a:t>✅</a:t>
            </a:r>
            <a:endParaRPr sz="1600" dirty="0">
              <a:solidFill>
                <a:srgbClr val="00B050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1400" b="1" dirty="0"/>
          </a:p>
        </p:txBody>
      </p:sp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703200" y="131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Last Week’s Deliverables</a:t>
            </a:r>
            <a:endParaRPr b="1"/>
          </a:p>
        </p:txBody>
      </p:sp>
      <p:sp>
        <p:nvSpPr>
          <p:cNvPr id="168" name="Shape 168"/>
          <p:cNvSpPr txBox="1">
            <a:spLocks noGrp="1"/>
          </p:cNvSpPr>
          <p:nvPr>
            <p:ph type="sldNum" idx="12"/>
          </p:nvPr>
        </p:nvSpPr>
        <p:spPr>
          <a:xfrm>
            <a:off x="8442745" y="4669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6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9" name="Shape 169"/>
          <p:cNvSpPr txBox="1"/>
          <p:nvPr/>
        </p:nvSpPr>
        <p:spPr>
          <a:xfrm>
            <a:off x="198275" y="4607000"/>
            <a:ext cx="23325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Shape 170"/>
          <p:cNvSpPr txBox="1"/>
          <p:nvPr/>
        </p:nvSpPr>
        <p:spPr>
          <a:xfrm>
            <a:off x="136025" y="4629050"/>
            <a:ext cx="21237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Jeremiah McCutcheon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250600" y="157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Robot Arm Slave Code Using SPI</a:t>
            </a:r>
            <a:endParaRPr sz="3000" b="1"/>
          </a:p>
        </p:txBody>
      </p:sp>
      <p:sp>
        <p:nvSpPr>
          <p:cNvPr id="176" name="Shape 176"/>
          <p:cNvSpPr txBox="1">
            <a:spLocks noGrp="1"/>
          </p:cNvSpPr>
          <p:nvPr>
            <p:ph type="sldNum" idx="12"/>
          </p:nvPr>
        </p:nvSpPr>
        <p:spPr>
          <a:xfrm>
            <a:off x="8442318" y="468124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7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209950" y="4629250"/>
            <a:ext cx="26241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  <p:pic>
        <p:nvPicPr>
          <p:cNvPr id="178" name="Shape 178"/>
          <p:cNvPicPr preferRelativeResize="0"/>
          <p:nvPr/>
        </p:nvPicPr>
        <p:blipFill rotWithShape="1">
          <a:blip r:embed="rId3">
            <a:alphaModFix/>
          </a:blip>
          <a:srcRect r="24953"/>
          <a:stretch/>
        </p:blipFill>
        <p:spPr>
          <a:xfrm>
            <a:off x="305025" y="949700"/>
            <a:ext cx="4353750" cy="359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/>
          <p:cNvPicPr preferRelativeResize="0"/>
          <p:nvPr/>
        </p:nvPicPr>
        <p:blipFill rotWithShape="1">
          <a:blip r:embed="rId4">
            <a:alphaModFix/>
          </a:blip>
          <a:srcRect r="35048"/>
          <a:stretch/>
        </p:blipFill>
        <p:spPr>
          <a:xfrm>
            <a:off x="4715900" y="869788"/>
            <a:ext cx="3768049" cy="367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585775" y="12155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Power Solution For Flag Finder System</a:t>
            </a:r>
            <a:endParaRPr/>
          </a:p>
        </p:txBody>
      </p:sp>
      <p:sp>
        <p:nvSpPr>
          <p:cNvPr id="185" name="Shape 185"/>
          <p:cNvSpPr txBox="1">
            <a:spLocks noGrp="1"/>
          </p:cNvSpPr>
          <p:nvPr>
            <p:ph type="sldNum" idx="12"/>
          </p:nvPr>
        </p:nvSpPr>
        <p:spPr>
          <a:xfrm>
            <a:off x="8436445" y="466458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8</a:t>
            </a:fld>
            <a:endParaRPr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6" name="Shape 186"/>
          <p:cNvSpPr txBox="1"/>
          <p:nvPr/>
        </p:nvSpPr>
        <p:spPr>
          <a:xfrm>
            <a:off x="260475" y="4629250"/>
            <a:ext cx="22626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  <p:sp>
        <p:nvSpPr>
          <p:cNvPr id="187" name="Shape 187"/>
          <p:cNvSpPr txBox="1"/>
          <p:nvPr/>
        </p:nvSpPr>
        <p:spPr>
          <a:xfrm>
            <a:off x="3414150" y="4580125"/>
            <a:ext cx="51345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675" y="667225"/>
            <a:ext cx="3162718" cy="31627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Shape 1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7668" y="648988"/>
            <a:ext cx="3199175" cy="319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 txBox="1"/>
          <p:nvPr/>
        </p:nvSpPr>
        <p:spPr>
          <a:xfrm>
            <a:off x="813663" y="3920900"/>
            <a:ext cx="29802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 power Rover and Printed Circuit Board</a:t>
            </a:r>
            <a:endParaRPr/>
          </a:p>
        </p:txBody>
      </p:sp>
      <p:sp>
        <p:nvSpPr>
          <p:cNvPr id="191" name="Shape 191"/>
          <p:cNvSpPr txBox="1"/>
          <p:nvPr/>
        </p:nvSpPr>
        <p:spPr>
          <a:xfrm>
            <a:off x="5228125" y="3968050"/>
            <a:ext cx="31626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 power Bluetooth modules on Flags</a:t>
            </a:r>
            <a:endParaRPr/>
          </a:p>
        </p:txBody>
      </p:sp>
      <p:sp>
        <p:nvSpPr>
          <p:cNvPr id="192" name="Shape 192"/>
          <p:cNvSpPr txBox="1"/>
          <p:nvPr/>
        </p:nvSpPr>
        <p:spPr>
          <a:xfrm>
            <a:off x="1312600" y="3576400"/>
            <a:ext cx="2262600" cy="1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9.6V 2000mAh Pack [1]</a:t>
            </a:r>
            <a:endParaRPr sz="1100"/>
          </a:p>
        </p:txBody>
      </p:sp>
      <p:sp>
        <p:nvSpPr>
          <p:cNvPr id="193" name="Shape 193"/>
          <p:cNvSpPr txBox="1"/>
          <p:nvPr/>
        </p:nvSpPr>
        <p:spPr>
          <a:xfrm>
            <a:off x="5409850" y="3621175"/>
            <a:ext cx="2262600" cy="1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Coin Battery Holder [2]</a:t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xfrm>
            <a:off x="819150" y="24635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Power Solution For Flag Finder System</a:t>
            </a:r>
            <a:endParaRPr/>
          </a:p>
        </p:txBody>
      </p:sp>
      <p:sp>
        <p:nvSpPr>
          <p:cNvPr id="199" name="Shape 199"/>
          <p:cNvSpPr txBox="1">
            <a:spLocks noGrp="1"/>
          </p:cNvSpPr>
          <p:nvPr>
            <p:ph type="sldNum" idx="12"/>
          </p:nvPr>
        </p:nvSpPr>
        <p:spPr>
          <a:xfrm>
            <a:off x="8436454" y="466222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/>
              <a:t>9</a:t>
            </a:fld>
            <a:endParaRPr b="1" dirty="0"/>
          </a:p>
        </p:txBody>
      </p:sp>
      <p:pic>
        <p:nvPicPr>
          <p:cNvPr id="200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0975" y="880950"/>
            <a:ext cx="4242050" cy="318372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Shape 201"/>
          <p:cNvSpPr txBox="1"/>
          <p:nvPr/>
        </p:nvSpPr>
        <p:spPr>
          <a:xfrm>
            <a:off x="237200" y="4619175"/>
            <a:ext cx="14856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Koblah</a:t>
            </a:r>
            <a:endParaRPr/>
          </a:p>
        </p:txBody>
      </p:sp>
      <p:sp>
        <p:nvSpPr>
          <p:cNvPr id="202" name="Shape 202"/>
          <p:cNvSpPr txBox="1"/>
          <p:nvPr/>
        </p:nvSpPr>
        <p:spPr>
          <a:xfrm>
            <a:off x="3585750" y="4064675"/>
            <a:ext cx="19725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Adafruit [3]</a:t>
            </a:r>
            <a:endParaRPr/>
          </a:p>
        </p:txBody>
      </p:sp>
      <p:sp>
        <p:nvSpPr>
          <p:cNvPr id="203" name="Shape 203"/>
          <p:cNvSpPr txBox="1"/>
          <p:nvPr/>
        </p:nvSpPr>
        <p:spPr>
          <a:xfrm>
            <a:off x="3158500" y="4406925"/>
            <a:ext cx="31335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 power Servo Arm Board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634</Words>
  <Application>Microsoft Office PowerPoint</Application>
  <PresentationFormat>On-screen Show (16:9)</PresentationFormat>
  <Paragraphs>139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Nunito</vt:lpstr>
      <vt:lpstr>Calibri</vt:lpstr>
      <vt:lpstr>Arial</vt:lpstr>
      <vt:lpstr>Lato</vt:lpstr>
      <vt:lpstr>Shift</vt:lpstr>
      <vt:lpstr>Autonomous Flag Finder </vt:lpstr>
      <vt:lpstr>System Description</vt:lpstr>
      <vt:lpstr>System Diagram</vt:lpstr>
      <vt:lpstr>Division of labor</vt:lpstr>
      <vt:lpstr>Safety Concerns</vt:lpstr>
      <vt:lpstr>Last Week’s Deliverables</vt:lpstr>
      <vt:lpstr>Robot Arm Slave Code Using SPI</vt:lpstr>
      <vt:lpstr>Power Solution For Flag Finder System</vt:lpstr>
      <vt:lpstr>Power Solution For Flag Finder System</vt:lpstr>
      <vt:lpstr>Serial Peripheral Interface (SPI) </vt:lpstr>
      <vt:lpstr>Motor Stop Servo Go Code</vt:lpstr>
      <vt:lpstr>SPI Test Video and Navigation Test Video</vt:lpstr>
      <vt:lpstr>Blob Detection</vt:lpstr>
      <vt:lpstr>Blob Detection</vt:lpstr>
      <vt:lpstr>Blob Detection</vt:lpstr>
      <vt:lpstr>‘Blob Mode’</vt:lpstr>
      <vt:lpstr>RSSI</vt:lpstr>
      <vt:lpstr>Gantt Chart</vt:lpstr>
      <vt:lpstr>Budget</vt:lpstr>
      <vt:lpstr>Budget Continued</vt:lpstr>
      <vt:lpstr>Next Week’s Deliverables</vt:lpstr>
      <vt:lpstr>References 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Flag Finder </dc:title>
  <cp:lastModifiedBy>Bates, Mike</cp:lastModifiedBy>
  <cp:revision>2</cp:revision>
  <dcterms:modified xsi:type="dcterms:W3CDTF">2018-04-19T02:35:58Z</dcterms:modified>
</cp:coreProperties>
</file>